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9144000" cy="5143500" type="screen16x9"/>
  <p:notesSz cx="6858000" cy="9144000"/>
  <p:embeddedFontLst>
    <p:embeddedFont>
      <p:font typeface="Amatic SC" panose="020B0604020202020204" charset="-79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consolata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Roboto Medium" panose="020B0604020202020204" charset="0"/>
      <p:regular r:id="rId26"/>
      <p:bold r:id="rId27"/>
      <p:italic r:id="rId28"/>
      <p:boldItalic r:id="rId29"/>
    </p:embeddedFont>
    <p:embeddedFont>
      <p:font typeface="Roboto Th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7:55.17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ignorePressure" value="1"/>
    </inkml:brush>
  </inkml:definitions>
  <inkml:trace contextRef="#ctx0" brushRef="#br0">0 0,'5'4,"0"-1,0 1,0-1,0-1,0 1,1-1,-1 0,1 0,0-1,3 1,6 2,184 48,1-10,3-8,151 3,616-11,-283-18,-428 8,166 34,455 69,-837-116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2.11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1,'3'0,"0"0,-1 0,1 0,0 1,0 0,0 0,0-1,0 1,-1 1,12 2,81 10,-1-5,23-2,194-6,-179-2,-77 1,351-4,-351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2.52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0 146,'43'-1,"-1"-2,1-3,10-3,22-3,24-3,611-76,-655 85,1 3,47 4,-87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2.96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0 225,'22'-3,"-10"-1,818-130,10 51,-453 83,-295 2,-34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3.31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507 1,'0'0,"0"0,0 3,2 8,2 13,0 15,-2 15,-4 16,-10 19,-10 15,-13 9,-13 8,-12 4,-8-3,-8-3,-3-9,12-22,17-27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3.73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416 1,'-3'69,"-2"-1,-3 1,-4-2,-17 57,-18 37,-32 59,36-108,-5-2,-4-3,-13 10,41-77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4.12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1437 0,'0'0,"0"5,-2-1,1 0,0 0,-1 0,0 0,0 0,0 0,0 0,-1 0,1-1,-1 0,0 1,0-1,-6 9,-39 46,-2-2,-33 27,-121 101,201-181,-754 645,563-489,133-113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4.50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1159 0,'-1'5,"0"-1,-1 1,1-1,-1 0,0 1,0-1,0 0,-1 0,1 0,-1 0,0-1,0 1,0-1,-6 8,-65 75,-4-3,-3-3,-13 4,66-59,-27 25,-203 181,-15-7,228-191,-46 25,49-36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4.93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1,'20'8,"145"29,40-3,-78-14,-2 4,113 39,-226-59,0 1,0 0,-1 0,0 1,0 0,-1 1,1 1,-1-1,0 2,-7-6,0 0,0 0,-1 1,1-1,-1 0,0 1,0 0,0-1,0 1,0 0,-1 0,0 0,0 0,0 0,0 0,-1 1,1-1,-1 0,0 0,-1 0,1 0,-1 1,1-1,-1 0,-1 0,1 0,-2 4,-4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5.36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0,'69'64,"-45"-43,0 2,-1 0,-1 2,-1 0,0 3,-8-8,-2 1,0 0,-1 0,-1 1,-1 1,-1-1,0 1,-2 0,-1 0,-1 1,-1 0,-1-1,-1 1,-1 0,-1-1,-2 1,0-1,-1 0,-1 0,-1 0,-1-1,-1 0,-1-1,-1 0,-1 0,-6 7,-29 32,7-16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5.79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250 0,'6'27,"3"19,-2 0,-2 1,-2 0,-3 0,-2 27,-7 18,-3-1,-11 33,-6 2,-5-2,-6-2,-5-2,-29 52,63-149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7:55.667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ignorePressure" value="1"/>
    </inkml:brush>
  </inkml:definitions>
  <inkml:trace contextRef="#ctx0" brushRef="#br0">1 13,'0'0,"0"0,3 0,9 2,15 0,27 0,35-2,37-2,32-4,29 0,24 1,19 5,13 5,3 6,-5 6,-2 5,-40-2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6.20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284 0,'0'16,"4"104,-5 0,-8 33,0-72,-4-1,-3-1,-23 68,-9-9,-6-2,-36 59,81-179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6.68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2063 1,'-9'9,"-1"1,-1-2,1 1,-1-2,-3 3,-11 6,-226 145,-178 79,71-43,47-5,-257 207,513-356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7.03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1474 1,'0'0,"-2"2,-4 5,-11 12,-21 20,-31 23,-31 22,-35 15,-26 7,-10 2,1-5,13-9,22-14,26-16,27-15,21-14,22-13,17-11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7.36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1840 0,'-2'2,"-3"6,-14 11,-25 23,-31 25,-42 29,-37 23,-34 16,-24 4,-6-7,12-15,23-19,29-22,31-21,37-21,33-15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7.70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1921 0,'-23'23,"-27"23,-1-3,-3-1,-1-3,-6 0,-239 129,289-162,-722 356,404-203,316-153,-70 34,-42 13,93-42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8.1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1 548,'7'3,"1"-1,-1 0,1-1,0 0,0 0,0 0,0-1,-1-1,1 1,6-2,-2 1,53-6,-1-2,55-16,125-43,-175 47,226-76,206-101,-176 75,-306 117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8.43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1,'0'0,"0"0,2 0,4 1,4 3,7 2,8 0,8-1,9-1,7-2,6-1,2 0,-2-1,-5 0,-7 0,-7-1,-12 1,-8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9.33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1,'44'1,"0"3,14 4,7 1,161 18,288 30,2-24,-177-34,-272-2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9.74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0 135,'26'6,"34"0,0-2,1-2,34-6,-52 3,1031-88,-804 60,-80 4,-161 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0.18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1 162,'7'-3,"1"0,0 1,0 0,0 0,0 1,8 0,16-3,403-61,2 20,2 19,19 19,-425 7,-12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8.18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79,'1027'-40,"21"2,616 99,-1379-41,-198-12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0.6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94,'31'0,"931"-26,-661 12,-223 6,0-4,61-17,-120 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1.27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1,'17'16,"-11"-12,138 104,54 24,-33-23,167 133,-315-230,1-1,-1 0,2-2,-1 0,15 4,-8-6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1.66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1,'2'7,"0"0,0 1,0-1,1 0,0 0,1-1,0 1,0-1,0 0,4 4,3 7,146 210,-65-98,-77-108,0 0,1-1,1-1,1-1,1 0,0-2,8 6,5-1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2.32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1,'0'0,"0"0,1 1,3 5,2 6,4 5,3 8,4 8,6 7,1 7,2 5,1 2,-3-8,-6-12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37.53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1,'0'0,"0"0,2 3,0 0,0-1,0 1,1-1,-1 1,1-1,0 0,0 0,1 1,-1-1,4 3,0 0,1-1,-1 0,1-1,0 1,0-1,1-1,-1 1,6-1,17 3,0-1,2-2,28 3,116 17,1-8,14-7,357 0,-467-5,149 11,-109-4,616 8,335-17,-1026-4,-35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39.09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103 79,'-2'-3,"1"1,-1 0,0-1,0 1,-1 0,1 0,0 0,0 1,-1-1,0 1,1-1,-1 1,0 0,1 0,-1 0,0 0,0 0,0 1,0-1,0 1,-1 0,0-1,1 1,-1-1,0 0,1 0,-1 0,1-1,-1 1,1-1,-1 0,1 0,0 0,-2-1,35 3,-24 0,241-27,-121 26,0 6,4 5,-103-8,-7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8.75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16,'23'1,"0"1,20 4,30 3,321 0,107-22,-200 2,769-7,-1 46,-883-15,-1 9,33 15,-175-28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9.22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0 196,'0'0,"25"6,13-3,1-1,28-4,-61 2,830-69,-403 25,1020-44,-882 84,308 46,-804-35,-27-2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9.7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1,'19'0,"-9"0,787 39,146 2,263-67,-430 1,-4 34,-315 22,-407-28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0.6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1,'151'7,"-32"0,878-12,-348-5,-539 12,25 6,-86-3,1 3,-1 2,42 14,-83-22,0 1,-1 0,1 0,-1 1,0 0,0 1,0-1,-1 1,1 0,-1 1,0 0,-1 0,3 3,-4-3,-1 0,1 0,-1 0,-1 0,1 0,-1 0,0 1,0-1,-1 1,0 0,0-1,-1 1,0 0,0-1,0 1,-2 4,0 4,-1 0,0-1,-2 1,1-1,-2 0,0 0,-1 0,0-1,-1 0,0 0,-1-1,-1 0,-7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1.09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1,'14'2,"232"63,397 90,-409-113,2-11,211 0,-376-31,9-4,-38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1.55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47,'64'-7,"-22"0,196-15,1 11,66 12,481 46,-371-25,-379-22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7117b0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7117b0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67117b1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67117b1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67117b1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67117b1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7117b1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7117b1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7117b1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7117b1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4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67117b12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67117b12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7117b12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7117b12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ed List 1–4 (Green) 1 Line Subhead">
  <p:cSld name="1_Bulleted List 1–4 (Green) 1 Line Subhead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3" name="Google Shape;1063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4" name="Google Shape;1064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6" name="Google Shape;1066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68" name="Google Shape;1068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9" name="Google Shape;1069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0" name="Google Shape;1070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2" name="Google Shape;1072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4" name="Google Shape;1074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6" name="Google Shape;1076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78" name="Google Shape;1078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1" name="Google Shape;1081;p58"/>
          <p:cNvSpPr txBox="1">
            <a:spLocks noGrp="1"/>
          </p:cNvSpPr>
          <p:nvPr>
            <p:ph type="body" idx="3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2" name="Google Shape;1082;p58"/>
          <p:cNvSpPr txBox="1">
            <a:spLocks noGrp="1"/>
          </p:cNvSpPr>
          <p:nvPr>
            <p:ph type="body" idx="4"/>
          </p:nvPr>
        </p:nvSpPr>
        <p:spPr>
          <a:xfrm>
            <a:off x="-1" y="2213462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3" name="Google Shape;1083;p58"/>
          <p:cNvSpPr txBox="1">
            <a:spLocks noGrp="1"/>
          </p:cNvSpPr>
          <p:nvPr>
            <p:ph type="body" idx="5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4" name="Google Shape;1084;p58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977" y="3012419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976" y="216998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9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1" name="Google Shape;1091;p59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2" name="Google Shape;1092;p59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3" name="Google Shape;1093;p59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Attention Slide">
  <p:cSld name="Call Attention Slide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0"/>
          <p:cNvSpPr txBox="1">
            <a:spLocks noGrp="1"/>
          </p:cNvSpPr>
          <p:nvPr>
            <p:ph type="subTitle" idx="1"/>
          </p:nvPr>
        </p:nvSpPr>
        <p:spPr>
          <a:xfrm>
            <a:off x="270163" y="1512517"/>
            <a:ext cx="8873836" cy="335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300" tIns="0" rIns="205725" bIns="3429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p60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0"/>
          <p:cNvSpPr txBox="1">
            <a:spLocks noGrp="1"/>
          </p:cNvSpPr>
          <p:nvPr>
            <p:ph type="body" idx="2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customXml" Target="../ink/ink10.xml"/><Relationship Id="rId42" Type="http://schemas.openxmlformats.org/officeDocument/2006/relationships/image" Target="../media/image54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67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customXml" Target="../ink/ink18.xml"/><Relationship Id="rId40" Type="http://schemas.openxmlformats.org/officeDocument/2006/relationships/image" Target="../media/image53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62.png"/><Relationship Id="rId66" Type="http://schemas.openxmlformats.org/officeDocument/2006/relationships/image" Target="../media/image66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13.xml"/><Relationship Id="rId30" Type="http://schemas.openxmlformats.org/officeDocument/2006/relationships/image" Target="../media/image48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64" Type="http://schemas.openxmlformats.org/officeDocument/2006/relationships/image" Target="../media/image65.png"/><Relationship Id="rId69" Type="http://schemas.openxmlformats.org/officeDocument/2006/relationships/customXml" Target="../ink/ink34.xml"/><Relationship Id="rId8" Type="http://schemas.openxmlformats.org/officeDocument/2006/relationships/image" Target="../media/image37.png"/><Relationship Id="rId51" Type="http://schemas.openxmlformats.org/officeDocument/2006/relationships/customXml" Target="../ink/ink25.xml"/><Relationship Id="rId72" Type="http://schemas.openxmlformats.org/officeDocument/2006/relationships/image" Target="../media/image69.png"/><Relationship Id="rId3" Type="http://schemas.openxmlformats.org/officeDocument/2006/relationships/customXml" Target="../ink/ink1.xml"/><Relationship Id="rId12" Type="http://schemas.openxmlformats.org/officeDocument/2006/relationships/image" Target="../media/image3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43.png"/><Relationship Id="rId41" Type="http://schemas.openxmlformats.org/officeDocument/2006/relationships/customXml" Target="../ink/ink20.xml"/><Relationship Id="rId54" Type="http://schemas.openxmlformats.org/officeDocument/2006/relationships/image" Target="../media/image60.png"/><Relationship Id="rId62" Type="http://schemas.openxmlformats.org/officeDocument/2006/relationships/image" Target="../media/image64.png"/><Relationship Id="rId70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38.png"/><Relationship Id="rId31" Type="http://schemas.openxmlformats.org/officeDocument/2006/relationships/customXml" Target="../ink/ink15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65" Type="http://schemas.openxmlformats.org/officeDocument/2006/relationships/customXml" Target="../ink/ink32.xml"/><Relationship Id="rId4" Type="http://schemas.openxmlformats.org/officeDocument/2006/relationships/image" Target="../media/image35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42.png"/><Relationship Id="rId39" Type="http://schemas.openxmlformats.org/officeDocument/2006/relationships/customXml" Target="../ink/ink19.xml"/><Relationship Id="rId34" Type="http://schemas.openxmlformats.org/officeDocument/2006/relationships/image" Target="../media/image50.png"/><Relationship Id="rId50" Type="http://schemas.openxmlformats.org/officeDocument/2006/relationships/image" Target="../media/image58.png"/><Relationship Id="rId55" Type="http://schemas.openxmlformats.org/officeDocument/2006/relationships/customXml" Target="../ink/ink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Loan Debt and Average Starting Salary After 4 Year University Completion 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A3202-FF92-480B-8C16-7DDD947C6EBB}"/>
              </a:ext>
            </a:extLst>
          </p:cNvPr>
          <p:cNvGrpSpPr/>
          <p:nvPr/>
        </p:nvGrpSpPr>
        <p:grpSpPr>
          <a:xfrm>
            <a:off x="5939900" y="4202959"/>
            <a:ext cx="1547280" cy="177120"/>
            <a:chOff x="5939900" y="4202959"/>
            <a:chExt cx="154728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970DD9-713E-43BF-90B6-359CD9CAEAC0}"/>
                    </a:ext>
                  </a:extLst>
                </p14:cNvPr>
                <p14:cNvContentPartPr/>
                <p14:nvPr/>
              </p14:nvContentPartPr>
              <p14:xfrm>
                <a:off x="5939900" y="4228879"/>
                <a:ext cx="1547280" cy="151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970DD9-713E-43BF-90B6-359CD9CAEA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5580" y="4224559"/>
                  <a:ext cx="1555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C19042-18A7-498C-9BAC-898C72456AD0}"/>
                    </a:ext>
                  </a:extLst>
                </p14:cNvPr>
                <p14:cNvContentPartPr/>
                <p14:nvPr/>
              </p14:nvContentPartPr>
              <p14:xfrm>
                <a:off x="6062300" y="4202959"/>
                <a:ext cx="815760" cy="2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C19042-18A7-498C-9BAC-898C72456A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7980" y="4198639"/>
                  <a:ext cx="824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EB2DD2-B086-4EFB-AFA8-8A46679B4DA7}"/>
              </a:ext>
            </a:extLst>
          </p:cNvPr>
          <p:cNvGrpSpPr/>
          <p:nvPr/>
        </p:nvGrpSpPr>
        <p:grpSpPr>
          <a:xfrm>
            <a:off x="5896340" y="3977959"/>
            <a:ext cx="2865960" cy="724680"/>
            <a:chOff x="5896340" y="3977959"/>
            <a:chExt cx="286596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DCC8AD-1BCF-41DC-98CF-F64E211AFAB6}"/>
                    </a:ext>
                  </a:extLst>
                </p14:cNvPr>
                <p14:cNvContentPartPr/>
                <p14:nvPr/>
              </p14:nvContentPartPr>
              <p14:xfrm>
                <a:off x="6073100" y="4222399"/>
                <a:ext cx="1480320" cy="32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DCC8AD-1BCF-41DC-98CF-F64E211AFA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0460" y="4159759"/>
                  <a:ext cx="160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658B64-E7AA-4C60-9C3C-09A7917C98B2}"/>
                    </a:ext>
                  </a:extLst>
                </p14:cNvPr>
                <p14:cNvContentPartPr/>
                <p14:nvPr/>
              </p14:nvContentPartPr>
              <p14:xfrm>
                <a:off x="5947100" y="4248319"/>
                <a:ext cx="1486800" cy="3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658B64-E7AA-4C60-9C3C-09A7917C98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4100" y="4185679"/>
                  <a:ext cx="1612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C6FF24-5A41-42E7-992A-22C982310F0C}"/>
                    </a:ext>
                  </a:extLst>
                </p14:cNvPr>
                <p14:cNvContentPartPr/>
                <p14:nvPr/>
              </p14:nvContentPartPr>
              <p14:xfrm>
                <a:off x="5965100" y="4137079"/>
                <a:ext cx="1609560" cy="7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C6FF24-5A41-42E7-992A-22C982310F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100" y="4074079"/>
                  <a:ext cx="1735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FD115B-A87B-4EF4-A60D-54D4C95D948D}"/>
                    </a:ext>
                  </a:extLst>
                </p14:cNvPr>
                <p14:cNvContentPartPr/>
                <p14:nvPr/>
              </p14:nvContentPartPr>
              <p14:xfrm>
                <a:off x="5896340" y="4156879"/>
                <a:ext cx="1810800" cy="2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FD115B-A87B-4EF4-A60D-54D4C95D94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33340" y="4094239"/>
                  <a:ext cx="1936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754024-20C9-41BB-AB57-1449650E4C9B}"/>
                    </a:ext>
                  </a:extLst>
                </p14:cNvPr>
                <p14:cNvContentPartPr/>
                <p14:nvPr/>
              </p14:nvContentPartPr>
              <p14:xfrm>
                <a:off x="6759260" y="4268119"/>
                <a:ext cx="909720" cy="155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754024-20C9-41BB-AB57-1449650E4C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96620" y="4205119"/>
                  <a:ext cx="1035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8A8CC2-7426-4A69-9FCC-A1F5369F5DBB}"/>
                    </a:ext>
                  </a:extLst>
                </p14:cNvPr>
                <p14:cNvContentPartPr/>
                <p14:nvPr/>
              </p14:nvContentPartPr>
              <p14:xfrm>
                <a:off x="7044740" y="4221679"/>
                <a:ext cx="725040" cy="117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8A8CC2-7426-4A69-9FCC-A1F5369F5D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1740" y="4159039"/>
                  <a:ext cx="850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2E1F0C-B335-42F7-9CC0-BDE8EC698BD1}"/>
                    </a:ext>
                  </a:extLst>
                </p14:cNvPr>
                <p14:cNvContentPartPr/>
                <p14:nvPr/>
              </p14:nvContentPartPr>
              <p14:xfrm>
                <a:off x="7062740" y="4333999"/>
                <a:ext cx="765360" cy="2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2E1F0C-B335-42F7-9CC0-BDE8EC698B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9740" y="4270999"/>
                  <a:ext cx="891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3E94DE-6213-435C-B141-E3C6F7476A0A}"/>
                    </a:ext>
                  </a:extLst>
                </p14:cNvPr>
                <p14:cNvContentPartPr/>
                <p14:nvPr/>
              </p14:nvContentPartPr>
              <p14:xfrm>
                <a:off x="7864460" y="4142839"/>
                <a:ext cx="470880" cy="1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3E94DE-6213-435C-B141-E3C6F7476A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1820" y="4080199"/>
                  <a:ext cx="596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F3741B-9F00-4848-AB30-9947C2C6A9F7}"/>
                    </a:ext>
                  </a:extLst>
                </p14:cNvPr>
                <p14:cNvContentPartPr/>
                <p14:nvPr/>
              </p14:nvContentPartPr>
              <p14:xfrm>
                <a:off x="7915220" y="4036639"/>
                <a:ext cx="466560" cy="52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F3741B-9F00-4848-AB30-9947C2C6A9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52220" y="3973639"/>
                  <a:ext cx="592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DD6B45-8958-4F97-82E4-A9B6E365ACA2}"/>
                    </a:ext>
                  </a:extLst>
                </p14:cNvPr>
                <p14:cNvContentPartPr/>
                <p14:nvPr/>
              </p14:nvContentPartPr>
              <p14:xfrm>
                <a:off x="7662140" y="4054999"/>
                <a:ext cx="807120" cy="8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DD6B45-8958-4F97-82E4-A9B6E365ACA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99140" y="3992359"/>
                  <a:ext cx="932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657C21-9B39-443C-BD4E-BBC7CDA5EFAE}"/>
                    </a:ext>
                  </a:extLst>
                </p14:cNvPr>
                <p14:cNvContentPartPr/>
                <p14:nvPr/>
              </p14:nvContentPartPr>
              <p14:xfrm>
                <a:off x="8248940" y="4074799"/>
                <a:ext cx="187200" cy="45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657C21-9B39-443C-BD4E-BBC7CDA5EF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85940" y="4012159"/>
                  <a:ext cx="3128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0B908F-63A1-4CEE-BA53-E6E9FE5B8DAA}"/>
                    </a:ext>
                  </a:extLst>
                </p14:cNvPr>
                <p14:cNvContentPartPr/>
                <p14:nvPr/>
              </p14:nvContentPartPr>
              <p14:xfrm>
                <a:off x="8451620" y="4092439"/>
                <a:ext cx="149760" cy="455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0B908F-63A1-4CEE-BA53-E6E9FE5B8D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8980" y="4029799"/>
                  <a:ext cx="275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F2DB1F-7D62-4503-8714-97FE8B0D28B1}"/>
                    </a:ext>
                  </a:extLst>
                </p14:cNvPr>
                <p14:cNvContentPartPr/>
                <p14:nvPr/>
              </p14:nvContentPartPr>
              <p14:xfrm>
                <a:off x="8098100" y="4053199"/>
                <a:ext cx="517680" cy="46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F2DB1F-7D62-4503-8714-97FE8B0D28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35100" y="3990199"/>
                  <a:ext cx="6433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C590EC-1D14-4F77-9C33-41769FCE11DE}"/>
                    </a:ext>
                  </a:extLst>
                </p14:cNvPr>
                <p14:cNvContentPartPr/>
                <p14:nvPr/>
              </p14:nvContentPartPr>
              <p14:xfrm>
                <a:off x="8018180" y="4060399"/>
                <a:ext cx="417240" cy="37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C590EC-1D14-4F77-9C33-41769FCE11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5540" y="3997399"/>
                  <a:ext cx="5428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B2ED38-62C7-4F09-9F65-C6CC2DEE9FC6}"/>
                    </a:ext>
                  </a:extLst>
                </p14:cNvPr>
                <p14:cNvContentPartPr/>
                <p14:nvPr/>
              </p14:nvContentPartPr>
              <p14:xfrm>
                <a:off x="8269100" y="4013599"/>
                <a:ext cx="367920" cy="135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B2ED38-62C7-4F09-9F65-C6CC2DEE9F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06100" y="3950959"/>
                  <a:ext cx="493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BD4387-B345-41F9-A076-676CDED1C259}"/>
                    </a:ext>
                  </a:extLst>
                </p14:cNvPr>
                <p14:cNvContentPartPr/>
                <p14:nvPr/>
              </p14:nvContentPartPr>
              <p14:xfrm>
                <a:off x="8510660" y="3981559"/>
                <a:ext cx="106560" cy="33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BD4387-B345-41F9-A076-676CDED1C2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48020" y="3918559"/>
                  <a:ext cx="2322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E52FA7-C4A4-48E7-86BC-B1DE1CE1B4FD}"/>
                    </a:ext>
                  </a:extLst>
                </p14:cNvPr>
                <p14:cNvContentPartPr/>
                <p14:nvPr/>
              </p14:nvContentPartPr>
              <p14:xfrm>
                <a:off x="8558180" y="4096399"/>
                <a:ext cx="101160" cy="478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E52FA7-C4A4-48E7-86BC-B1DE1CE1B4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95540" y="4033399"/>
                  <a:ext cx="2268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0179F9-7CCD-47DC-8718-4A0B2A620DEB}"/>
                    </a:ext>
                  </a:extLst>
                </p14:cNvPr>
                <p14:cNvContentPartPr/>
                <p14:nvPr/>
              </p14:nvContentPartPr>
              <p14:xfrm>
                <a:off x="8636300" y="4168039"/>
                <a:ext cx="104040" cy="461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0179F9-7CCD-47DC-8718-4A0B2A620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73300" y="4105039"/>
                  <a:ext cx="2296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064BD7-39C8-4979-8C13-653EFEB0895C}"/>
                    </a:ext>
                  </a:extLst>
                </p14:cNvPr>
                <p14:cNvContentPartPr/>
                <p14:nvPr/>
              </p14:nvContentPartPr>
              <p14:xfrm>
                <a:off x="7923500" y="3988399"/>
                <a:ext cx="742680" cy="468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064BD7-39C8-4979-8C13-653EFEB089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60860" y="3925759"/>
                  <a:ext cx="8683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ADAAC0-D086-452E-B1BB-BEEDB5E68202}"/>
                    </a:ext>
                  </a:extLst>
                </p14:cNvPr>
                <p14:cNvContentPartPr/>
                <p14:nvPr/>
              </p14:nvContentPartPr>
              <p14:xfrm>
                <a:off x="7688060" y="4171279"/>
                <a:ext cx="531000" cy="354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ADAAC0-D086-452E-B1BB-BEEDB5E6820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25060" y="4108639"/>
                  <a:ext cx="656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2760F1-2999-435F-BCCE-04B481055898}"/>
                    </a:ext>
                  </a:extLst>
                </p14:cNvPr>
                <p14:cNvContentPartPr/>
                <p14:nvPr/>
              </p14:nvContentPartPr>
              <p14:xfrm>
                <a:off x="7505540" y="4132039"/>
                <a:ext cx="662400" cy="416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2760F1-2999-435F-BCCE-04B48105589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42900" y="4069039"/>
                  <a:ext cx="7880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F4E49F-1E78-426A-8E42-06A8BE52252C}"/>
                    </a:ext>
                  </a:extLst>
                </p14:cNvPr>
                <p14:cNvContentPartPr/>
                <p14:nvPr/>
              </p14:nvContentPartPr>
              <p14:xfrm>
                <a:off x="7458380" y="4103599"/>
                <a:ext cx="691560" cy="373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F4E49F-1E78-426A-8E42-06A8BE5225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95740" y="4040599"/>
                  <a:ext cx="8172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8ACD2F-301D-4F79-AA3E-F51D196B0235}"/>
                    </a:ext>
                  </a:extLst>
                </p14:cNvPr>
                <p14:cNvContentPartPr/>
                <p14:nvPr/>
              </p14:nvContentPartPr>
              <p14:xfrm>
                <a:off x="7738100" y="4056799"/>
                <a:ext cx="649800" cy="201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8ACD2F-301D-4F79-AA3E-F51D196B02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75460" y="3994159"/>
                  <a:ext cx="77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C11CA5-5149-4578-96A5-B7F11977106B}"/>
                    </a:ext>
                  </a:extLst>
                </p14:cNvPr>
                <p14:cNvContentPartPr/>
                <p14:nvPr/>
              </p14:nvContentPartPr>
              <p14:xfrm>
                <a:off x="8351900" y="3977959"/>
                <a:ext cx="187200" cy="1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C11CA5-5149-4578-96A5-B7F1197710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88900" y="3915319"/>
                  <a:ext cx="312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2879FE-7600-4945-9253-6F331DF2F260}"/>
                    </a:ext>
                  </a:extLst>
                </p14:cNvPr>
                <p14:cNvContentPartPr/>
                <p14:nvPr/>
              </p14:nvContentPartPr>
              <p14:xfrm>
                <a:off x="7856900" y="4501399"/>
                <a:ext cx="674640" cy="5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2879FE-7600-4945-9253-6F331DF2F2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94260" y="4438759"/>
                  <a:ext cx="800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47BB1D-AE06-40D0-A184-DC6CC187A6FC}"/>
                    </a:ext>
                  </a:extLst>
                </p14:cNvPr>
                <p14:cNvContentPartPr/>
                <p14:nvPr/>
              </p14:nvContentPartPr>
              <p14:xfrm>
                <a:off x="7741700" y="4571239"/>
                <a:ext cx="687240" cy="5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47BB1D-AE06-40D0-A184-DC6CC187A6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78700" y="4508239"/>
                  <a:ext cx="812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32035D-D804-443F-A9A8-0F394089A99A}"/>
                    </a:ext>
                  </a:extLst>
                </p14:cNvPr>
                <p14:cNvContentPartPr/>
                <p14:nvPr/>
              </p14:nvContentPartPr>
              <p14:xfrm>
                <a:off x="7810100" y="4644319"/>
                <a:ext cx="691200" cy="58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32035D-D804-443F-A9A8-0F394089A9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47460" y="4581679"/>
                  <a:ext cx="816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6AEE14-BAD6-4590-9C40-183538E2AE93}"/>
                    </a:ext>
                  </a:extLst>
                </p14:cNvPr>
                <p14:cNvContentPartPr/>
                <p14:nvPr/>
              </p14:nvContentPartPr>
              <p14:xfrm>
                <a:off x="8059580" y="4657639"/>
                <a:ext cx="579240" cy="3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6AEE14-BAD6-4590-9C40-183538E2AE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96580" y="4594639"/>
                  <a:ext cx="704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321ED8-FD86-4602-B692-6E74059CF893}"/>
                    </a:ext>
                  </a:extLst>
                </p14:cNvPr>
                <p14:cNvContentPartPr/>
                <p14:nvPr/>
              </p14:nvContentPartPr>
              <p14:xfrm>
                <a:off x="8398700" y="4379359"/>
                <a:ext cx="363600" cy="246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321ED8-FD86-4602-B692-6E74059CF8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6060" y="4316719"/>
                  <a:ext cx="489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48C1A5-5E30-4A1B-80FD-68D4D928221D}"/>
                    </a:ext>
                  </a:extLst>
                </p14:cNvPr>
                <p14:cNvContentPartPr/>
                <p14:nvPr/>
              </p14:nvContentPartPr>
              <p14:xfrm>
                <a:off x="8510660" y="4422559"/>
                <a:ext cx="171720" cy="226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48C1A5-5E30-4A1B-80FD-68D4D92822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48020" y="4359919"/>
                  <a:ext cx="297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A9825E-4FA7-42CF-9A0A-70CFD5B31948}"/>
                    </a:ext>
                  </a:extLst>
                </p14:cNvPr>
                <p14:cNvContentPartPr/>
                <p14:nvPr/>
              </p14:nvContentPartPr>
              <p14:xfrm>
                <a:off x="8662580" y="4537399"/>
                <a:ext cx="69840" cy="13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A9825E-4FA7-42CF-9A0A-70CFD5B319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99940" y="4474759"/>
                  <a:ext cx="1954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91F87A-69C1-4FDC-81B6-158A9F4A4499}"/>
              </a:ext>
            </a:extLst>
          </p:cNvPr>
          <p:cNvGrpSpPr/>
          <p:nvPr/>
        </p:nvGrpSpPr>
        <p:grpSpPr>
          <a:xfrm>
            <a:off x="226700" y="4974799"/>
            <a:ext cx="1498320" cy="101685"/>
            <a:chOff x="226700" y="4974799"/>
            <a:chExt cx="1498320" cy="10168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EE85C9B-C685-409C-8751-B69BFA8ECEAC}"/>
                    </a:ext>
                  </a:extLst>
                </p14:cNvPr>
                <p14:cNvContentPartPr/>
                <p14:nvPr/>
              </p14:nvContentPartPr>
              <p14:xfrm>
                <a:off x="226700" y="4974799"/>
                <a:ext cx="1321560" cy="6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EE85C9B-C685-409C-8751-B69BFA8ECE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4060" y="4912159"/>
                  <a:ext cx="1447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6D87CF-1936-4DFB-BDAF-4BFF2D472792}"/>
                    </a:ext>
                  </a:extLst>
                </p14:cNvPr>
                <p14:cNvContentPartPr/>
                <p14:nvPr/>
              </p14:nvContentPartPr>
              <p14:xfrm>
                <a:off x="1468340" y="5048044"/>
                <a:ext cx="256680" cy="2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6D87CF-1936-4DFB-BDAF-4BFF2D4727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05340" y="4985404"/>
                  <a:ext cx="382320" cy="15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3E9623-C652-4395-9764-E8C4300AB206}"/>
              </a:ext>
            </a:extLst>
          </p:cNvPr>
          <p:cNvSpPr txBox="1"/>
          <p:nvPr/>
        </p:nvSpPr>
        <p:spPr>
          <a:xfrm>
            <a:off x="1820499" y="3977959"/>
            <a:ext cx="5391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JAMS ETL PROJECT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51150"/>
            <a:ext cx="8150179" cy="36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 err="1"/>
              <a:t>xtract</a:t>
            </a:r>
            <a:r>
              <a:rPr lang="en-US" dirty="0"/>
              <a:t>, </a:t>
            </a:r>
            <a:r>
              <a:rPr lang="en" dirty="0"/>
              <a:t>T</a:t>
            </a:r>
            <a:r>
              <a:rPr lang="en-US" dirty="0" err="1"/>
              <a:t>ransform</a:t>
            </a:r>
            <a:r>
              <a:rPr lang="en-US" dirty="0"/>
              <a:t>, </a:t>
            </a:r>
            <a:r>
              <a:rPr lang="en" dirty="0"/>
              <a:t>L</a:t>
            </a:r>
            <a:r>
              <a:rPr lang="en-US" dirty="0" err="1"/>
              <a:t>oad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13" name="Google Shape;1113;p62"/>
          <p:cNvSpPr txBox="1">
            <a:spLocks noGrp="1"/>
          </p:cNvSpPr>
          <p:nvPr>
            <p:ph type="subTitle" idx="1"/>
          </p:nvPr>
        </p:nvSpPr>
        <p:spPr>
          <a:xfrm>
            <a:off x="833813" y="1438466"/>
            <a:ext cx="1988400" cy="268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We extracted data from 2 csv files: 1 on student loan debt and1 on average salary from highest ranked schools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2"/>
          <p:cNvSpPr txBox="1">
            <a:spLocks noGrp="1"/>
          </p:cNvSpPr>
          <p:nvPr>
            <p:ph type="subTitle" idx="2"/>
          </p:nvPr>
        </p:nvSpPr>
        <p:spPr>
          <a:xfrm>
            <a:off x="3509514" y="1448181"/>
            <a:ext cx="19884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</a:t>
            </a:r>
            <a:endParaRPr sz="2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cleaned the csv files using pandas and python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3"/>
          </p:nvPr>
        </p:nvSpPr>
        <p:spPr>
          <a:xfrm>
            <a:off x="6321789" y="1448181"/>
            <a:ext cx="1771800" cy="288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Load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loaded the final data frames to SQL using </a:t>
            </a:r>
            <a:r>
              <a:rPr lang="en-US" sz="18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sqlalchemy</a:t>
            </a: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engine and filtered the data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1: Create </a:t>
            </a:r>
            <a:r>
              <a:rPr lang="en-US" dirty="0" err="1"/>
              <a:t>Dataframes</a:t>
            </a:r>
            <a:r>
              <a:rPr lang="en-US" dirty="0"/>
              <a:t> from Two CSV Files</a:t>
            </a:r>
            <a:endParaRPr dirty="0"/>
          </a:p>
        </p:txBody>
      </p:sp>
      <p:sp>
        <p:nvSpPr>
          <p:cNvPr id="1122" name="Google Shape;112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26" name="Google Shape;1126;p63"/>
          <p:cNvSpPr/>
          <p:nvPr/>
        </p:nvSpPr>
        <p:spPr>
          <a:xfrm>
            <a:off x="538301" y="714374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339101" y="705034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ile 1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3"/>
          <p:cNvSpPr/>
          <p:nvPr/>
        </p:nvSpPr>
        <p:spPr>
          <a:xfrm>
            <a:off x="5447602" y="702499"/>
            <a:ext cx="19548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3"/>
          <p:cNvSpPr txBox="1"/>
          <p:nvPr/>
        </p:nvSpPr>
        <p:spPr>
          <a:xfrm>
            <a:off x="5282100" y="705034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File 2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DE028-D9C4-4234-852C-D6EF1A8D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6" y="1458163"/>
            <a:ext cx="4175382" cy="21126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A4ED3-5969-48E5-923F-E7E2A021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57752"/>
            <a:ext cx="4005027" cy="21126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2: </a:t>
            </a:r>
            <a:r>
              <a:rPr lang="en" dirty="0"/>
              <a:t>Transform </a:t>
            </a:r>
            <a:r>
              <a:rPr lang="en-US" dirty="0"/>
              <a:t>the Data and Join</a:t>
            </a:r>
            <a:endParaRPr dirty="0"/>
          </a:p>
        </p:txBody>
      </p:sp>
      <p:sp>
        <p:nvSpPr>
          <p:cNvPr id="1153" name="Google Shape;115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6" name="Google Shape;1156;p64"/>
          <p:cNvSpPr/>
          <p:nvPr/>
        </p:nvSpPr>
        <p:spPr>
          <a:xfrm>
            <a:off x="254250" y="828088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-12300" y="844292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64"/>
          <p:cNvSpPr txBox="1"/>
          <p:nvPr/>
        </p:nvSpPr>
        <p:spPr>
          <a:xfrm>
            <a:off x="-12300" y="3855720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9E166-8539-492B-9296-FBA5D67CBF46}"/>
              </a:ext>
            </a:extLst>
          </p:cNvPr>
          <p:cNvSpPr txBox="1"/>
          <p:nvPr/>
        </p:nvSpPr>
        <p:spPr>
          <a:xfrm>
            <a:off x="2555823" y="892753"/>
            <a:ext cx="52240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dropped </a:t>
            </a:r>
            <a:r>
              <a:rPr lang="en-US" dirty="0" err="1"/>
              <a:t>NaN</a:t>
            </a:r>
            <a:r>
              <a:rPr lang="en-US" dirty="0"/>
              <a:t> rows and columns we didn’t need for our analysis and made a copy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We converted object data types to integers </a:t>
            </a:r>
          </a:p>
          <a:p>
            <a:r>
              <a:rPr lang="en-US" dirty="0"/>
              <a:t>We also made the university names match in both </a:t>
            </a:r>
            <a:r>
              <a:rPr lang="en-US" dirty="0" err="1"/>
              <a:t>dataframes</a:t>
            </a:r>
            <a:r>
              <a:rPr lang="en-US" dirty="0"/>
              <a:t> so that we could merge on the name.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5E1FA-0131-44F9-9E09-692071BB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0" y="2061912"/>
            <a:ext cx="3509262" cy="2485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D95A5-BBD9-44AE-A2FD-2BDFD56E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2" y="3231855"/>
            <a:ext cx="5786438" cy="16279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BCE20-A8D9-457D-84B7-CFA0DF8E5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31" y="3619109"/>
            <a:ext cx="2990850" cy="13620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018EAA-97CF-4757-84D9-026B7A4D7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031" y="2076248"/>
            <a:ext cx="4852988" cy="11069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3: </a:t>
            </a:r>
            <a:r>
              <a:rPr lang="en" dirty="0"/>
              <a:t>Transform </a:t>
            </a:r>
            <a:r>
              <a:rPr lang="en-US" dirty="0"/>
              <a:t>the Data and Join</a:t>
            </a:r>
            <a:endParaRPr dirty="0"/>
          </a:p>
        </p:txBody>
      </p:sp>
      <p:sp>
        <p:nvSpPr>
          <p:cNvPr id="1153" name="Google Shape;115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57" name="Google Shape;1157;p64"/>
          <p:cNvSpPr txBox="1"/>
          <p:nvPr/>
        </p:nvSpPr>
        <p:spPr>
          <a:xfrm>
            <a:off x="-12300" y="844292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4"/>
          <p:cNvSpPr/>
          <p:nvPr/>
        </p:nvSpPr>
        <p:spPr>
          <a:xfrm>
            <a:off x="254250" y="1243300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4"/>
          <p:cNvSpPr/>
          <p:nvPr/>
        </p:nvSpPr>
        <p:spPr>
          <a:xfrm>
            <a:off x="254250" y="3704848"/>
            <a:ext cx="19662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4"/>
          <p:cNvSpPr txBox="1"/>
          <p:nvPr/>
        </p:nvSpPr>
        <p:spPr>
          <a:xfrm>
            <a:off x="-12300" y="3697850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CCB37-D7DF-4044-93E5-C173A49046A7}"/>
              </a:ext>
            </a:extLst>
          </p:cNvPr>
          <p:cNvSpPr txBox="1"/>
          <p:nvPr/>
        </p:nvSpPr>
        <p:spPr>
          <a:xfrm>
            <a:off x="2555823" y="1243300"/>
            <a:ext cx="556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filtered so that salary is less than $40,000 and debt is greater than $20,000 in 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08C0B-5B83-4293-B02B-3C7B5363EA59}"/>
              </a:ext>
            </a:extLst>
          </p:cNvPr>
          <p:cNvSpPr txBox="1"/>
          <p:nvPr/>
        </p:nvSpPr>
        <p:spPr>
          <a:xfrm>
            <a:off x="2555823" y="3644689"/>
            <a:ext cx="5621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tried aggregating another salary dataset but a manual check showed that the universities listed did not match any of the universities listed on our debt dataset. The data was pre-aggregated for us in the datasets that we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65DF3-6D34-4ACA-BFF1-338C6EE4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3" y="2069170"/>
            <a:ext cx="7142174" cy="11394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507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4: </a:t>
            </a:r>
            <a:r>
              <a:rPr lang="en" dirty="0"/>
              <a:t>Load </a:t>
            </a:r>
            <a:r>
              <a:rPr lang="en-US" dirty="0"/>
              <a:t>the Data into SQL Database</a:t>
            </a:r>
            <a:endParaRPr dirty="0"/>
          </a:p>
        </p:txBody>
      </p:sp>
      <p:sp>
        <p:nvSpPr>
          <p:cNvPr id="1188" name="Google Shape;1188;p66"/>
          <p:cNvSpPr txBox="1">
            <a:spLocks noGrp="1"/>
          </p:cNvSpPr>
          <p:nvPr>
            <p:ph type="subTitle" idx="1"/>
          </p:nvPr>
        </p:nvSpPr>
        <p:spPr>
          <a:xfrm>
            <a:off x="2578839" y="759751"/>
            <a:ext cx="6028936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l</a:t>
            </a:r>
            <a:r>
              <a:rPr lang="en" dirty="0"/>
              <a:t>oad</a:t>
            </a:r>
            <a:r>
              <a:rPr lang="en-US" dirty="0"/>
              <a:t>ed</a:t>
            </a:r>
            <a:r>
              <a:rPr lang="en" dirty="0"/>
              <a:t> the data into </a:t>
            </a:r>
            <a:r>
              <a:rPr lang="en-US" dirty="0"/>
              <a:t>SQL using </a:t>
            </a:r>
            <a:r>
              <a:rPr lang="en-US" dirty="0" err="1"/>
              <a:t>sqlalchemy</a:t>
            </a:r>
            <a:r>
              <a:rPr lang="en-US" dirty="0"/>
              <a:t> engine and </a:t>
            </a:r>
            <a:r>
              <a:rPr lang="en" dirty="0"/>
              <a:t>used </a:t>
            </a:r>
            <a:r>
              <a:rPr lang="en-US" dirty="0"/>
              <a:t>the university name to join the two datasets and create a new table showing average debt versus average salary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9" name="Google Shape;1189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91" name="Google Shape;1191;p66"/>
          <p:cNvSpPr/>
          <p:nvPr/>
        </p:nvSpPr>
        <p:spPr>
          <a:xfrm>
            <a:off x="230754" y="800855"/>
            <a:ext cx="2469000" cy="473574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66"/>
          <p:cNvSpPr txBox="1"/>
          <p:nvPr/>
        </p:nvSpPr>
        <p:spPr>
          <a:xfrm>
            <a:off x="747263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66"/>
          <p:cNvSpPr txBox="1"/>
          <p:nvPr/>
        </p:nvSpPr>
        <p:spPr>
          <a:xfrm>
            <a:off x="431700" y="815418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6"/>
          <p:cNvSpPr/>
          <p:nvPr/>
        </p:nvSpPr>
        <p:spPr>
          <a:xfrm>
            <a:off x="230754" y="3857941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6"/>
          <p:cNvSpPr txBox="1"/>
          <p:nvPr/>
        </p:nvSpPr>
        <p:spPr>
          <a:xfrm>
            <a:off x="-111035" y="3973664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SQL queries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B7CDF-0099-498D-A319-D7AC3BD38670}"/>
              </a:ext>
            </a:extLst>
          </p:cNvPr>
          <p:cNvSpPr txBox="1"/>
          <p:nvPr/>
        </p:nvSpPr>
        <p:spPr>
          <a:xfrm>
            <a:off x="3053166" y="3857941"/>
            <a:ext cx="490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/>
                <a:ea typeface="Roboto"/>
                <a:sym typeface="Roboto"/>
              </a:rPr>
              <a:t>Using SQL queries we were able to create new views to combine data from the two tables.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04BFC-96EA-40DA-9B26-6816D19E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2046998"/>
            <a:ext cx="6028936" cy="17153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63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/>
              <a:t>Analysis</a:t>
            </a:r>
            <a:r>
              <a:rPr lang="en" sz="3000" b="1" dirty="0"/>
              <a:t>: 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We 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joined the two data sets on the university name to compare student loan debt versus the average salary after graduation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1" name="Google Shape;118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82" name="Google Shape;1182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308</Words>
  <Application>Microsoft Office PowerPoint</Application>
  <PresentationFormat>On-screen Show 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Roboto Medium</vt:lpstr>
      <vt:lpstr>Roboto Light</vt:lpstr>
      <vt:lpstr>Arial</vt:lpstr>
      <vt:lpstr>Roboto Thin</vt:lpstr>
      <vt:lpstr>Roboto</vt:lpstr>
      <vt:lpstr>Amatic SC</vt:lpstr>
      <vt:lpstr>Inconsolata</vt:lpstr>
      <vt:lpstr>Simple Light</vt:lpstr>
      <vt:lpstr>Student Loan Debt and Average Starting Salary After 4 Year University Completion </vt:lpstr>
      <vt:lpstr>Extract, Transform, Load</vt:lpstr>
      <vt:lpstr>Step 1: Create Dataframes from Two CSV Files</vt:lpstr>
      <vt:lpstr>Step 2: Transform the Data and Join</vt:lpstr>
      <vt:lpstr>Step 3: Transform the Data and Join</vt:lpstr>
      <vt:lpstr>Step 4: Load the Data into SQL Database</vt:lpstr>
      <vt:lpstr>Analysis: We joined the two data sets on the university name to compare student loan debt versus the average salary after graduation.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13.1</dc:title>
  <cp:lastModifiedBy>Alexandra Stock</cp:lastModifiedBy>
  <cp:revision>21</cp:revision>
  <dcterms:modified xsi:type="dcterms:W3CDTF">2020-01-11T17:43:42Z</dcterms:modified>
</cp:coreProperties>
</file>